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44" r:id="rId2"/>
    <p:sldId id="74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99" d="100"/>
          <a:sy n="99" d="100"/>
        </p:scale>
        <p:origin x="6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78D83-A0D7-430E-B918-841A73863796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C401E-04B8-4FE2-B97F-3220E9CD4B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734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/>
              <a:t>　私たちのカラダには「自然免疫」と「獲得免疫」の２つの免疫力があります。</a:t>
            </a:r>
            <a:br>
              <a:rPr lang="ja-JP" altLang="en-US" dirty="0"/>
            </a:br>
            <a:r>
              <a:rPr lang="ja-JP" altLang="en-US" dirty="0"/>
              <a:t>「自然免疫」は、体内に入ってきた病原菌やウイルスに対して、まず戦う常設の「前線部隊」です。カラダのなかに病原体が入り込んでこないか</a:t>
            </a:r>
            <a:r>
              <a:rPr lang="en-US" altLang="ja-JP" dirty="0"/>
              <a:t>24</a:t>
            </a:r>
            <a:r>
              <a:rPr lang="ja-JP" altLang="en-US" dirty="0"/>
              <a:t>時間休むことなくパトロールし、病原体（敵）を見つけたら直ちに攻撃を仕掛けます。また、体内に病原体ウイルスが入ったことを、警報を鳴らして「獲得免疫」に知らせます。</a:t>
            </a:r>
            <a:br>
              <a:rPr lang="ja-JP" altLang="en-US" dirty="0"/>
            </a:br>
            <a:r>
              <a:rPr lang="ja-JP" altLang="en-US" dirty="0"/>
              <a:t>　もう一つの免疫力「獲得免疫」では、数々の病原体（敵）との戦いを積み重ね、経験値を高めていくタイプの免疫力です。「獲得免疫」の防御力は強力ですが、病原体に対して迎撃態勢を整えるまでに少し時間がかかります。そのため、間に合わず発症してしまい、治るまでに時間がかかることもあり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FC2B0-93EB-43BB-A209-A3DAA15B95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653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565F-218E-44C7-A10E-04B9329A6C3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6524-1E5A-4B8B-B845-D3234B8C4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379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565F-218E-44C7-A10E-04B9329A6C3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6524-1E5A-4B8B-B845-D3234B8C4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76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565F-218E-44C7-A10E-04B9329A6C3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6524-1E5A-4B8B-B845-D3234B8C4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1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565F-218E-44C7-A10E-04B9329A6C3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6524-1E5A-4B8B-B845-D3234B8C4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96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565F-218E-44C7-A10E-04B9329A6C3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6524-1E5A-4B8B-B845-D3234B8C4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355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565F-218E-44C7-A10E-04B9329A6C3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6524-1E5A-4B8B-B845-D3234B8C4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846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565F-218E-44C7-A10E-04B9329A6C3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6524-1E5A-4B8B-B845-D3234B8C4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6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565F-218E-44C7-A10E-04B9329A6C3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6524-1E5A-4B8B-B845-D3234B8C4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214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565F-218E-44C7-A10E-04B9329A6C3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6524-1E5A-4B8B-B845-D3234B8C4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99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565F-218E-44C7-A10E-04B9329A6C3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6524-1E5A-4B8B-B845-D3234B8C4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592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565F-218E-44C7-A10E-04B9329A6C3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6524-1E5A-4B8B-B845-D3234B8C4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38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565F-218E-44C7-A10E-04B9329A6C34}" type="datetimeFigureOut">
              <a:rPr kumimoji="1" lang="ja-JP" altLang="en-US" smtClean="0"/>
              <a:t>2021/9/8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96524-1E5A-4B8B-B845-D3234B8C40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92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2A9DA006-0689-436B-82E9-449096E614E3}"/>
              </a:ext>
            </a:extLst>
          </p:cNvPr>
          <p:cNvSpPr/>
          <p:nvPr/>
        </p:nvSpPr>
        <p:spPr>
          <a:xfrm>
            <a:off x="4248806" y="630618"/>
            <a:ext cx="4611415" cy="4619297"/>
          </a:xfrm>
          <a:prstGeom prst="roundRect">
            <a:avLst>
              <a:gd name="adj" fmla="val 14616"/>
            </a:avLst>
          </a:prstGeom>
          <a:solidFill>
            <a:schemeClr val="bg1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9946AD01-BB58-4301-ACDF-CAB3D46ABAD2}"/>
              </a:ext>
            </a:extLst>
          </p:cNvPr>
          <p:cNvSpPr/>
          <p:nvPr/>
        </p:nvSpPr>
        <p:spPr>
          <a:xfrm>
            <a:off x="354724" y="662150"/>
            <a:ext cx="3775842" cy="4587766"/>
          </a:xfrm>
          <a:prstGeom prst="round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8E27B50C-3E98-40EA-A479-A94ED3EC13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4" t="22400" r="12933" b="3912"/>
          <a:stretch/>
        </p:blipFill>
        <p:spPr>
          <a:xfrm>
            <a:off x="520261" y="1868211"/>
            <a:ext cx="3468415" cy="277473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338EE5C0-BCF8-4019-AE52-6C499BA2F4F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8" t="16158" r="3165" b="4225"/>
          <a:stretch/>
        </p:blipFill>
        <p:spPr>
          <a:xfrm>
            <a:off x="4335519" y="1852445"/>
            <a:ext cx="4437992" cy="2990003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FCBAE73-CE60-4B5E-84BB-BCFCE2E09BDE}"/>
              </a:ext>
            </a:extLst>
          </p:cNvPr>
          <p:cNvSpPr txBox="1"/>
          <p:nvPr/>
        </p:nvSpPr>
        <p:spPr>
          <a:xfrm>
            <a:off x="1155823" y="772507"/>
            <a:ext cx="22365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自然免疫</a:t>
            </a:r>
            <a:endParaRPr kumimoji="1" lang="en-US" altLang="ja-JP" sz="4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（常設の前線部隊）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80E86E9-4BA1-4B98-B226-2416A59E9975}"/>
              </a:ext>
            </a:extLst>
          </p:cNvPr>
          <p:cNvSpPr txBox="1"/>
          <p:nvPr/>
        </p:nvSpPr>
        <p:spPr>
          <a:xfrm>
            <a:off x="5391510" y="790896"/>
            <a:ext cx="22365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獲得免疫</a:t>
            </a:r>
            <a:endParaRPr kumimoji="1" lang="en-US" altLang="ja-JP" sz="4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（増援部隊）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6AD689-F67E-4F94-BD94-038DFE2AE286}"/>
              </a:ext>
            </a:extLst>
          </p:cNvPr>
          <p:cNvSpPr txBox="1"/>
          <p:nvPr/>
        </p:nvSpPr>
        <p:spPr>
          <a:xfrm>
            <a:off x="488732" y="5376039"/>
            <a:ext cx="373692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2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24</a:t>
            </a:r>
            <a:r>
              <a:rPr kumimoji="1" lang="ja-JP" altLang="en-US" sz="2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時間パトロール</a:t>
            </a:r>
            <a:endParaRPr kumimoji="1" lang="en-US" altLang="ja-JP" sz="2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侵入者を発見したら攻撃！</a:t>
            </a:r>
            <a:endParaRPr kumimoji="1" lang="en-US" altLang="ja-JP" sz="2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獲得免疫部隊に報告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1E1403F-85FD-4F62-A9D4-816421FC4F44}"/>
              </a:ext>
            </a:extLst>
          </p:cNvPr>
          <p:cNvSpPr txBox="1"/>
          <p:nvPr/>
        </p:nvSpPr>
        <p:spPr>
          <a:xfrm>
            <a:off x="4464268" y="5370782"/>
            <a:ext cx="43717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ピンチの時に登場！</a:t>
            </a:r>
            <a:endParaRPr kumimoji="1" lang="en-US" altLang="ja-JP" sz="2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経験を積んで、どんどん強くなる</a:t>
            </a:r>
            <a:endParaRPr kumimoji="1" lang="en-US" altLang="ja-JP" sz="2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ja-JP" altLang="en-US" sz="2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始動まで時間がかかるのが難点</a:t>
            </a:r>
          </a:p>
        </p:txBody>
      </p:sp>
    </p:spTree>
    <p:extLst>
      <p:ext uri="{BB962C8B-B14F-4D97-AF65-F5344CB8AC3E}">
        <p14:creationId xmlns:p14="http://schemas.microsoft.com/office/powerpoint/2010/main" val="2320241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magazine.nailbook.jp/wp-content/uploads/2014/11/28b5c4b250b379aa80c90b6182e2e6d5.jpg">
            <a:extLst>
              <a:ext uri="{FF2B5EF4-FFF2-40B4-BE49-F238E27FC236}">
                <a16:creationId xmlns:a16="http://schemas.microsoft.com/office/drawing/2014/main" id="{636878C7-A91E-4524-B7D4-BC2F94BF1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060" y="2472440"/>
            <a:ext cx="2044785" cy="181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E8BB3E0B-B51E-4DE5-94D5-6270107418B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9" t="22401" r="12933" b="22515"/>
          <a:stretch/>
        </p:blipFill>
        <p:spPr>
          <a:xfrm>
            <a:off x="906905" y="826394"/>
            <a:ext cx="1492814" cy="2074203"/>
          </a:xfrm>
          <a:prstGeom prst="rect">
            <a:avLst/>
          </a:prstGeom>
        </p:spPr>
      </p:pic>
      <p:sp>
        <p:nvSpPr>
          <p:cNvPr id="2" name="吹き出し: 円形 1">
            <a:extLst>
              <a:ext uri="{FF2B5EF4-FFF2-40B4-BE49-F238E27FC236}">
                <a16:creationId xmlns:a16="http://schemas.microsoft.com/office/drawing/2014/main" id="{91EB56EA-4C4B-487D-8844-0A0C279E4532}"/>
              </a:ext>
            </a:extLst>
          </p:cNvPr>
          <p:cNvSpPr/>
          <p:nvPr/>
        </p:nvSpPr>
        <p:spPr>
          <a:xfrm>
            <a:off x="2143595" y="374754"/>
            <a:ext cx="2203554" cy="695094"/>
          </a:xfrm>
          <a:prstGeom prst="wedgeEllipseCallout">
            <a:avLst>
              <a:gd name="adj1" fmla="val -34778"/>
              <a:gd name="adj2" fmla="val 73283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部外者発見！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E299491-45F8-4008-8BCE-0128668DD4E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4" t="22400" r="54710" b="22914"/>
          <a:stretch/>
        </p:blipFill>
        <p:spPr>
          <a:xfrm>
            <a:off x="887520" y="4169201"/>
            <a:ext cx="1488421" cy="2059212"/>
          </a:xfrm>
          <a:prstGeom prst="rect">
            <a:avLst/>
          </a:prstGeom>
        </p:spPr>
      </p:pic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FA1572F9-D474-43F2-9576-3FE1EC53235F}"/>
              </a:ext>
            </a:extLst>
          </p:cNvPr>
          <p:cNvGrpSpPr/>
          <p:nvPr/>
        </p:nvGrpSpPr>
        <p:grpSpPr>
          <a:xfrm>
            <a:off x="824459" y="3072984"/>
            <a:ext cx="2031325" cy="929390"/>
            <a:chOff x="824459" y="3072984"/>
            <a:chExt cx="2031325" cy="929390"/>
          </a:xfrm>
        </p:grpSpPr>
        <p:cxnSp>
          <p:nvCxnSpPr>
            <p:cNvPr id="7" name="直線矢印コネクタ 6">
              <a:extLst>
                <a:ext uri="{FF2B5EF4-FFF2-40B4-BE49-F238E27FC236}">
                  <a16:creationId xmlns:a16="http://schemas.microsoft.com/office/drawing/2014/main" id="{22446854-EECB-41B5-88E8-98222A846B79}"/>
                </a:ext>
              </a:extLst>
            </p:cNvPr>
            <p:cNvCxnSpPr/>
            <p:nvPr/>
          </p:nvCxnSpPr>
          <p:spPr>
            <a:xfrm>
              <a:off x="1656413" y="3072984"/>
              <a:ext cx="0" cy="92939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4D9CC99B-F677-4728-84D6-97DC633090CC}"/>
                </a:ext>
              </a:extLst>
            </p:cNvPr>
            <p:cNvSpPr txBox="1"/>
            <p:nvPr/>
          </p:nvSpPr>
          <p:spPr>
            <a:xfrm>
              <a:off x="824459" y="3320322"/>
              <a:ext cx="203132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見回り部隊集合！</a:t>
              </a:r>
            </a:p>
          </p:txBody>
        </p:sp>
      </p:grp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A241CA81-6CB7-4406-8E43-122654D67677}"/>
              </a:ext>
            </a:extLst>
          </p:cNvPr>
          <p:cNvCxnSpPr>
            <a:cxnSpLocks/>
          </p:cNvCxnSpPr>
          <p:nvPr/>
        </p:nvCxnSpPr>
        <p:spPr>
          <a:xfrm flipV="1">
            <a:off x="2340964" y="4399613"/>
            <a:ext cx="1076793" cy="729522"/>
          </a:xfrm>
          <a:prstGeom prst="straightConnector1">
            <a:avLst/>
          </a:prstGeom>
          <a:ln w="28575">
            <a:solidFill>
              <a:schemeClr val="tx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爆発: 8 pt 10">
            <a:extLst>
              <a:ext uri="{FF2B5EF4-FFF2-40B4-BE49-F238E27FC236}">
                <a16:creationId xmlns:a16="http://schemas.microsoft.com/office/drawing/2014/main" id="{B4ADEFAD-8424-42C9-8D4D-432CEE756E8F}"/>
              </a:ext>
            </a:extLst>
          </p:cNvPr>
          <p:cNvSpPr/>
          <p:nvPr/>
        </p:nvSpPr>
        <p:spPr>
          <a:xfrm>
            <a:off x="2450891" y="3657600"/>
            <a:ext cx="2016177" cy="1424066"/>
          </a:xfrm>
          <a:prstGeom prst="irregularSeal1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攻撃！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35E9C446-D731-4A73-827E-CAB7D8A5CCA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8" t="16158" r="64284" b="31983"/>
          <a:stretch/>
        </p:blipFill>
        <p:spPr>
          <a:xfrm>
            <a:off x="5459783" y="518321"/>
            <a:ext cx="1533128" cy="1947561"/>
          </a:xfrm>
          <a:prstGeom prst="rect">
            <a:avLst/>
          </a:prstGeom>
        </p:spPr>
      </p:pic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22442859-9F6E-4EE3-97AA-DA284AD46D48}"/>
              </a:ext>
            </a:extLst>
          </p:cNvPr>
          <p:cNvGrpSpPr/>
          <p:nvPr/>
        </p:nvGrpSpPr>
        <p:grpSpPr>
          <a:xfrm>
            <a:off x="5321509" y="2804322"/>
            <a:ext cx="3444506" cy="3663934"/>
            <a:chOff x="5321509" y="2804322"/>
            <a:chExt cx="3444506" cy="3663934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7D7D66E6-B041-4802-B149-64E84D1ABE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293" t="16158" r="34164" b="31783"/>
            <a:stretch/>
          </p:blipFill>
          <p:spPr>
            <a:xfrm>
              <a:off x="5321509" y="4513199"/>
              <a:ext cx="1356610" cy="1955057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274DD207-58FC-4E4B-ACA4-C047E38F57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679" t="16158" r="3165" b="31584"/>
            <a:stretch/>
          </p:blipFill>
          <p:spPr>
            <a:xfrm>
              <a:off x="7285219" y="2804322"/>
              <a:ext cx="1480796" cy="1962552"/>
            </a:xfrm>
            <a:prstGeom prst="rect">
              <a:avLst/>
            </a:prstGeom>
          </p:spPr>
        </p:pic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E47EF252-F122-4972-9028-9BB515B4B206}"/>
              </a:ext>
            </a:extLst>
          </p:cNvPr>
          <p:cNvGrpSpPr/>
          <p:nvPr/>
        </p:nvGrpSpPr>
        <p:grpSpPr>
          <a:xfrm>
            <a:off x="2415915" y="1464040"/>
            <a:ext cx="2950564" cy="369332"/>
            <a:chOff x="2415915" y="1464040"/>
            <a:chExt cx="2950564" cy="369332"/>
          </a:xfrm>
        </p:grpSpPr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4822711E-3C8B-418A-8218-89F44C20D3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15915" y="1484026"/>
              <a:ext cx="2950564" cy="33228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BBC00E7E-71AE-4CB0-9B6E-7F376807F752}"/>
                </a:ext>
              </a:extLst>
            </p:cNvPr>
            <p:cNvSpPr txBox="1"/>
            <p:nvPr/>
          </p:nvSpPr>
          <p:spPr>
            <a:xfrm>
              <a:off x="3255363" y="1464040"/>
              <a:ext cx="133402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chemeClr val="accent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応援頼む！</a:t>
              </a:r>
            </a:p>
          </p:txBody>
        </p:sp>
      </p:grpSp>
      <p:sp>
        <p:nvSpPr>
          <p:cNvPr id="19" name="吹き出し: 円形 18">
            <a:extLst>
              <a:ext uri="{FF2B5EF4-FFF2-40B4-BE49-F238E27FC236}">
                <a16:creationId xmlns:a16="http://schemas.microsoft.com/office/drawing/2014/main" id="{95BACEB2-A347-4BFC-9887-4CF70278AF22}"/>
              </a:ext>
            </a:extLst>
          </p:cNvPr>
          <p:cNvSpPr/>
          <p:nvPr/>
        </p:nvSpPr>
        <p:spPr>
          <a:xfrm>
            <a:off x="6733079" y="294807"/>
            <a:ext cx="2203554" cy="695094"/>
          </a:xfrm>
          <a:prstGeom prst="wedgeEllipseCallout">
            <a:avLst>
              <a:gd name="adj1" fmla="val -34778"/>
              <a:gd name="adj2" fmla="val 73283"/>
            </a:avLst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accent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了解！</a:t>
            </a:r>
          </a:p>
        </p:txBody>
      </p:sp>
      <p:sp>
        <p:nvSpPr>
          <p:cNvPr id="21" name="吹き出し: 円形 20">
            <a:extLst>
              <a:ext uri="{FF2B5EF4-FFF2-40B4-BE49-F238E27FC236}">
                <a16:creationId xmlns:a16="http://schemas.microsoft.com/office/drawing/2014/main" id="{BAEAD7D0-7CEE-4FDF-88CA-F7CC622A4E1C}"/>
              </a:ext>
            </a:extLst>
          </p:cNvPr>
          <p:cNvSpPr/>
          <p:nvPr/>
        </p:nvSpPr>
        <p:spPr>
          <a:xfrm>
            <a:off x="6940446" y="1578964"/>
            <a:ext cx="2016177" cy="695094"/>
          </a:xfrm>
          <a:prstGeom prst="wedgeEllipseCallout">
            <a:avLst>
              <a:gd name="adj1" fmla="val -49404"/>
              <a:gd name="adj2" fmla="val -51798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出動せよ！</a:t>
            </a:r>
          </a:p>
        </p:txBody>
      </p:sp>
      <p:grpSp>
        <p:nvGrpSpPr>
          <p:cNvPr id="2048" name="グループ化 2047">
            <a:extLst>
              <a:ext uri="{FF2B5EF4-FFF2-40B4-BE49-F238E27FC236}">
                <a16:creationId xmlns:a16="http://schemas.microsoft.com/office/drawing/2014/main" id="{155ED5C2-2990-4891-88DD-554CD72837F0}"/>
              </a:ext>
            </a:extLst>
          </p:cNvPr>
          <p:cNvGrpSpPr/>
          <p:nvPr/>
        </p:nvGrpSpPr>
        <p:grpSpPr>
          <a:xfrm>
            <a:off x="4596983" y="4099810"/>
            <a:ext cx="1338828" cy="554636"/>
            <a:chOff x="4596983" y="4099810"/>
            <a:chExt cx="1338828" cy="554636"/>
          </a:xfrm>
        </p:grpSpPr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3F281BDC-71D0-4947-9140-98A002DC608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89357" y="4099810"/>
              <a:ext cx="577122" cy="554636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5A290C7D-A202-49D9-A0CA-7FA2A56E0F1F}"/>
                </a:ext>
              </a:extLst>
            </p:cNvPr>
            <p:cNvSpPr txBox="1"/>
            <p:nvPr/>
          </p:nvSpPr>
          <p:spPr>
            <a:xfrm>
              <a:off x="4596983" y="4199745"/>
              <a:ext cx="133882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直接攻撃！</a:t>
              </a:r>
            </a:p>
          </p:txBody>
        </p:sp>
      </p:grpSp>
      <p:grpSp>
        <p:nvGrpSpPr>
          <p:cNvPr id="2049" name="グループ化 2048">
            <a:extLst>
              <a:ext uri="{FF2B5EF4-FFF2-40B4-BE49-F238E27FC236}">
                <a16:creationId xmlns:a16="http://schemas.microsoft.com/office/drawing/2014/main" id="{171FEC9D-FAA8-4AC2-B3E2-9ABFD6D89B66}"/>
              </a:ext>
            </a:extLst>
          </p:cNvPr>
          <p:cNvGrpSpPr/>
          <p:nvPr/>
        </p:nvGrpSpPr>
        <p:grpSpPr>
          <a:xfrm>
            <a:off x="5156616" y="3377784"/>
            <a:ext cx="1956217" cy="369332"/>
            <a:chOff x="5156616" y="3377784"/>
            <a:chExt cx="1956217" cy="369332"/>
          </a:xfrm>
        </p:grpSpPr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0975FC00-5FB8-499D-A731-CAC97E5F08B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156616" y="3507698"/>
              <a:ext cx="1956217" cy="13491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CC87A197-633E-431F-B66B-0BDC41723A43}"/>
                </a:ext>
              </a:extLst>
            </p:cNvPr>
            <p:cNvSpPr txBox="1"/>
            <p:nvPr/>
          </p:nvSpPr>
          <p:spPr>
            <a:xfrm>
              <a:off x="5581337" y="3377784"/>
              <a:ext cx="133882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>
                  <a:solidFill>
                    <a:srgbClr val="FF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抗体攻撃！</a:t>
              </a:r>
            </a:p>
          </p:txBody>
        </p:sp>
      </p:grpSp>
      <p:sp>
        <p:nvSpPr>
          <p:cNvPr id="35" name="爆発: 8 pt 34">
            <a:extLst>
              <a:ext uri="{FF2B5EF4-FFF2-40B4-BE49-F238E27FC236}">
                <a16:creationId xmlns:a16="http://schemas.microsoft.com/office/drawing/2014/main" id="{DD04B307-2FB4-4B7C-9A16-7D146A237685}"/>
              </a:ext>
            </a:extLst>
          </p:cNvPr>
          <p:cNvSpPr/>
          <p:nvPr/>
        </p:nvSpPr>
        <p:spPr>
          <a:xfrm>
            <a:off x="3757534" y="2978046"/>
            <a:ext cx="2016177" cy="1424066"/>
          </a:xfrm>
          <a:prstGeom prst="irregularSeal1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攻撃！</a:t>
            </a:r>
          </a:p>
        </p:txBody>
      </p:sp>
    </p:spTree>
    <p:extLst>
      <p:ext uri="{BB962C8B-B14F-4D97-AF65-F5344CB8AC3E}">
        <p14:creationId xmlns:p14="http://schemas.microsoft.com/office/powerpoint/2010/main" val="205406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11" grpId="1" animBg="1"/>
      <p:bldP spid="19" grpId="0" animBg="1"/>
      <p:bldP spid="21" grpId="0" animBg="1"/>
      <p:bldP spid="35" grpId="0" animBg="1"/>
      <p:bldP spid="35" grpId="1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254</Words>
  <Application>Microsoft Office PowerPoint</Application>
  <PresentationFormat>画面に合わせる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HGPｺﾞｼｯｸE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大樹 安藤</dc:creator>
  <cp:lastModifiedBy>大樹 安藤</cp:lastModifiedBy>
  <cp:revision>2</cp:revision>
  <dcterms:created xsi:type="dcterms:W3CDTF">2021-09-08T06:18:00Z</dcterms:created>
  <dcterms:modified xsi:type="dcterms:W3CDTF">2021-09-08T06:23:47Z</dcterms:modified>
</cp:coreProperties>
</file>